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0" r:id="rId5"/>
    <p:sldId id="261" r:id="rId6"/>
    <p:sldId id="279" r:id="rId7"/>
    <p:sldId id="275" r:id="rId8"/>
    <p:sldId id="274" r:id="rId9"/>
    <p:sldId id="265" r:id="rId10"/>
    <p:sldId id="266" r:id="rId11"/>
    <p:sldId id="272" r:id="rId12"/>
    <p:sldId id="276" r:id="rId13"/>
    <p:sldId id="267" r:id="rId14"/>
    <p:sldId id="268" r:id="rId15"/>
    <p:sldId id="273" r:id="rId16"/>
    <p:sldId id="269" r:id="rId17"/>
    <p:sldId id="270" r:id="rId18"/>
    <p:sldId id="277" r:id="rId19"/>
    <p:sldId id="278" r:id="rId20"/>
    <p:sldId id="271" r:id="rId21"/>
    <p:sldId id="262" r:id="rId22"/>
    <p:sldId id="263" r:id="rId23"/>
    <p:sldId id="264" r:id="rId24"/>
  </p:sldIdLst>
  <p:sldSz cx="14630400" cy="8229600"/>
  <p:notesSz cx="8229600" cy="14630400"/>
  <p:embeddedFontLst>
    <p:embeddedFont>
      <p:font typeface="Inter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5221CC-508B-46D4-A993-6071FC7748F7}" v="2" dt="2025-11-19T13:45:15.4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7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4285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C97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C97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C97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C97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8781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AgroBot Universal</a:t>
            </a:r>
            <a:endParaRPr lang="en-US" sz="465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322796"/>
            <a:ext cx="429351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AI-Based Agricultural Assistant</a:t>
            </a:r>
            <a:endParaRPr lang="en-US" sz="2300" dirty="0">
              <a:solidFill>
                <a:schemeClr val="bg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03502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Empowering farmers worldwide with instant, intelligent agricultural guidance through multilingual AI assistance and visual crop diagnostics.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53788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Submitted by Aarti Patel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  <a:latin typeface="Inter" pitchFamily="34" charset="0"/>
                <a:ea typeface="Inter" pitchFamily="34" charset="-122"/>
              </a:rPr>
              <a:t>Gmail:aartipatel0427gmail.com</a:t>
            </a:r>
            <a:endParaRPr lang="en-US" sz="17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D1CE31-97A8-5B6B-0AE8-DE8E257B561B}"/>
              </a:ext>
            </a:extLst>
          </p:cNvPr>
          <p:cNvSpPr txBox="1"/>
          <p:nvPr/>
        </p:nvSpPr>
        <p:spPr>
          <a:xfrm>
            <a:off x="156117" y="0"/>
            <a:ext cx="7315200" cy="715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8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User login : 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B57AA2-8DC4-42B6-1E94-2ED3C090A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00"/>
            <a:ext cx="14630400" cy="718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649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410A6E-E430-CA2F-783E-19A25B308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0600"/>
            <a:ext cx="14630400" cy="7239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BDA4CC-B47C-7AAC-3F88-3C7B81BC054C}"/>
              </a:ext>
            </a:extLst>
          </p:cNvPr>
          <p:cNvSpPr txBox="1"/>
          <p:nvPr/>
        </p:nvSpPr>
        <p:spPr>
          <a:xfrm>
            <a:off x="247650" y="32968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User Interface Without Login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8558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8C6E3B-02ED-20D8-7A0A-06451BF21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5290"/>
            <a:ext cx="14630400" cy="7312550"/>
          </a:xfrm>
          <a:prstGeom prst="rect">
            <a:avLst/>
          </a:prstGeom>
        </p:spPr>
      </p:pic>
      <p:sp>
        <p:nvSpPr>
          <p:cNvPr id="5" name="Text 3">
            <a:extLst>
              <a:ext uri="{FF2B5EF4-FFF2-40B4-BE49-F238E27FC236}">
                <a16:creationId xmlns:a16="http://schemas.microsoft.com/office/drawing/2014/main" id="{A93A74C7-70BA-5F67-8C02-D6A313E31302}"/>
              </a:ext>
            </a:extLst>
          </p:cNvPr>
          <p:cNvSpPr/>
          <p:nvPr/>
        </p:nvSpPr>
        <p:spPr>
          <a:xfrm>
            <a:off x="212130" y="347662"/>
            <a:ext cx="2090857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Interface :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136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5A4B963-0291-88E0-0308-AF8DFCAA2934}"/>
              </a:ext>
            </a:extLst>
          </p:cNvPr>
          <p:cNvSpPr txBox="1"/>
          <p:nvPr/>
        </p:nvSpPr>
        <p:spPr>
          <a:xfrm>
            <a:off x="356839" y="294836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Admin Profile:  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AF3539-6C35-B2A9-BBDC-C9A821CF4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840"/>
            <a:ext cx="14630400" cy="739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267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0640F2-704B-9348-ED30-76956E0CD32C}"/>
              </a:ext>
            </a:extLst>
          </p:cNvPr>
          <p:cNvSpPr txBox="1"/>
          <p:nvPr/>
        </p:nvSpPr>
        <p:spPr>
          <a:xfrm>
            <a:off x="189571" y="328290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Admin Login: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9722AD-365A-5D3B-68F5-09150707A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0585"/>
            <a:ext cx="14630400" cy="730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205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E5673B-EF56-6DDC-7CBC-17B9F9A44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2575"/>
            <a:ext cx="14630400" cy="7147877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AB3679B6-B47F-8548-0F2A-D0232A64D1CA}"/>
              </a:ext>
            </a:extLst>
          </p:cNvPr>
          <p:cNvSpPr/>
          <p:nvPr/>
        </p:nvSpPr>
        <p:spPr>
          <a:xfrm>
            <a:off x="252770" y="269819"/>
            <a:ext cx="2090857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6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Admin Dashboard:</a:t>
            </a:r>
            <a:endParaRPr lang="en-US" sz="1600" dirty="0">
              <a:solidFill>
                <a:schemeClr val="bg1"/>
              </a:solidFill>
            </a:endParaRPr>
          </a:p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 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285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B798D2-3200-9B36-D070-F1BB51928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9149"/>
            <a:ext cx="14630400" cy="73294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E3C278-B5CB-FCF7-5D91-461C967BF9CA}"/>
              </a:ext>
            </a:extLst>
          </p:cNvPr>
          <p:cNvSpPr txBox="1"/>
          <p:nvPr/>
        </p:nvSpPr>
        <p:spPr>
          <a:xfrm>
            <a:off x="101600" y="195102"/>
            <a:ext cx="739648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Admin Dashboard: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7507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2ADE39-C648-B724-27EE-9CF5F39B8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5009"/>
            <a:ext cx="14630400" cy="72555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02C32C-EF0C-01E6-E12D-5DC7F2B58357}"/>
              </a:ext>
            </a:extLst>
          </p:cNvPr>
          <p:cNvSpPr txBox="1"/>
          <p:nvPr/>
        </p:nvSpPr>
        <p:spPr>
          <a:xfrm>
            <a:off x="172720" y="235742"/>
            <a:ext cx="739648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Recent Chat History </a:t>
            </a:r>
            <a:r>
              <a:rPr lang="en-US" sz="18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: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991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B813F7-1596-0FC6-B55A-1E6C8A1A6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252" y="1731837"/>
            <a:ext cx="4061583" cy="41976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2BEE27-1EA2-0FF2-00EC-BE4CE8C678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1840" y="1924878"/>
            <a:ext cx="6353533" cy="34396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BEC77F-071D-455B-6D20-4E3267EF7993}"/>
              </a:ext>
            </a:extLst>
          </p:cNvPr>
          <p:cNvSpPr txBox="1"/>
          <p:nvPr/>
        </p:nvSpPr>
        <p:spPr>
          <a:xfrm>
            <a:off x="609600" y="479582"/>
            <a:ext cx="731520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Image Analysis</a:t>
            </a:r>
            <a:r>
              <a:rPr lang="en-US" sz="18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: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170EFA-AFAB-2771-4D8D-EF1D60A6DEEF}"/>
              </a:ext>
            </a:extLst>
          </p:cNvPr>
          <p:cNvSpPr txBox="1"/>
          <p:nvPr/>
        </p:nvSpPr>
        <p:spPr>
          <a:xfrm>
            <a:off x="1940560" y="6136126"/>
            <a:ext cx="731520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Input Image (coconut.jpg)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2AC2D7-1D19-490B-4CD1-D8F751CE6E33}"/>
              </a:ext>
            </a:extLst>
          </p:cNvPr>
          <p:cNvSpPr txBox="1"/>
          <p:nvPr/>
        </p:nvSpPr>
        <p:spPr>
          <a:xfrm>
            <a:off x="7924800" y="5490340"/>
            <a:ext cx="731520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Output </a:t>
            </a:r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After Analysis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D4EE7A4-6418-A3CA-C8E6-834925FA7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5361" y="7653257"/>
            <a:ext cx="4820323" cy="57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794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67C9CD-8C9A-D696-8429-48AF8A455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339"/>
            <a:ext cx="14630400" cy="74439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83ED67-2B42-B25A-5515-B5D142609D76}"/>
              </a:ext>
            </a:extLst>
          </p:cNvPr>
          <p:cNvSpPr txBox="1"/>
          <p:nvPr/>
        </p:nvSpPr>
        <p:spPr>
          <a:xfrm>
            <a:off x="274320" y="296702"/>
            <a:ext cx="731520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Multi Language</a:t>
            </a:r>
            <a:r>
              <a:rPr lang="en-US" sz="18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: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3702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863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098" y="3577709"/>
            <a:ext cx="10364272" cy="731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Challenge Facing Modern Farmers</a:t>
            </a:r>
            <a:endParaRPr lang="en-US" sz="4600" dirty="0"/>
          </a:p>
        </p:txBody>
      </p:sp>
      <p:sp>
        <p:nvSpPr>
          <p:cNvPr id="4" name="Text 1"/>
          <p:cNvSpPr/>
          <p:nvPr/>
        </p:nvSpPr>
        <p:spPr>
          <a:xfrm>
            <a:off x="780098" y="4866203"/>
            <a:ext cx="3113961" cy="365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Crop Disease Detection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80098" y="5454729"/>
            <a:ext cx="3948708" cy="1782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Farmers struggle to identify diseases early, leading to crop loss and reduced yields. Traditional methods require expert consultation, which is often unavailable in remote areas.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5280303" y="4866203"/>
            <a:ext cx="2993827" cy="365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Delayed Expert Advice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5280303" y="5454729"/>
            <a:ext cx="3948708" cy="1782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Agricultural extension services are overburdened and slow to respond. Time-sensitive issues escalate while farmers wait for guidance, resulting in economic losses.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780508" y="4866203"/>
            <a:ext cx="2925604" cy="365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Language Barriers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9780508" y="5454729"/>
            <a:ext cx="4084796" cy="1782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Technical agricultural information is often available only in dominant languages, excluding smallholder farmers who need support most urgently.</a:t>
            </a: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04C00E5-4622-A998-062A-E9969E946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0508" y="6977419"/>
            <a:ext cx="4820323" cy="115268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A2D32F-7AC9-523D-3107-FA6199CC8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130"/>
            <a:ext cx="14630400" cy="73534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3E7A12-2D69-D8FE-CFB2-CBCB2291E3BE}"/>
              </a:ext>
            </a:extLst>
          </p:cNvPr>
          <p:cNvSpPr txBox="1"/>
          <p:nvPr/>
        </p:nvSpPr>
        <p:spPr>
          <a:xfrm>
            <a:off x="142240" y="225582"/>
            <a:ext cx="739648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800" b="1" dirty="0" err="1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Agrobot</a:t>
            </a:r>
            <a:r>
              <a:rPr lang="en-US" sz="18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 Output :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477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361" y="622578"/>
            <a:ext cx="5943124" cy="74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Technology Stack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2361" y="1959769"/>
            <a:ext cx="6246733" cy="2402086"/>
          </a:xfrm>
          <a:prstGeom prst="roundRect">
            <a:avLst>
              <a:gd name="adj" fmla="val 3959"/>
            </a:avLst>
          </a:prstGeom>
          <a:solidFill>
            <a:srgbClr val="5CC97B">
              <a:alpha val="95000"/>
            </a:srgbClr>
          </a:solidFill>
          <a:ln w="3048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49179" y="2216587"/>
            <a:ext cx="2971562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Backend Framework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049179" y="2814399"/>
            <a:ext cx="5733098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 Flask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49179" y="3380423"/>
            <a:ext cx="573309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Lightweight, flexible web framework enabling rapid development and easy integration with AI services.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2361" y="4588193"/>
            <a:ext cx="6246733" cy="2402086"/>
          </a:xfrm>
          <a:prstGeom prst="roundRect">
            <a:avLst>
              <a:gd name="adj" fmla="val 3959"/>
            </a:avLst>
          </a:prstGeom>
          <a:solidFill>
            <a:srgbClr val="5CC97B">
              <a:alpha val="95000"/>
            </a:srgbClr>
          </a:solidFill>
          <a:ln w="30480">
            <a:solidFill>
              <a:srgbClr val="48367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49179" y="4845010"/>
            <a:ext cx="3118247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 Technologies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1049179" y="5442823"/>
            <a:ext cx="5733098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HTML, CSS, JavaScript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49179" y="6008846"/>
            <a:ext cx="573309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Modern web standards ensure responsive design and smooth user interactions across all devices.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598926" y="1959769"/>
            <a:ext cx="6246733" cy="2402086"/>
          </a:xfrm>
          <a:prstGeom prst="roundRect">
            <a:avLst>
              <a:gd name="adj" fmla="val 3959"/>
            </a:avLst>
          </a:prstGeom>
          <a:solidFill>
            <a:srgbClr val="5CC97B">
              <a:alpha val="95000"/>
            </a:srgbClr>
          </a:solidFill>
          <a:ln w="30480">
            <a:solidFill>
              <a:srgbClr val="48367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855744" y="2216587"/>
            <a:ext cx="2971562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Management</a:t>
            </a:r>
            <a:endParaRPr lang="en-US" sz="2300" dirty="0"/>
          </a:p>
        </p:txBody>
      </p:sp>
      <p:sp>
        <p:nvSpPr>
          <p:cNvPr id="13" name="Text 11"/>
          <p:cNvSpPr/>
          <p:nvPr/>
        </p:nvSpPr>
        <p:spPr>
          <a:xfrm>
            <a:off x="7855744" y="2814399"/>
            <a:ext cx="5733098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&amp; CSV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855744" y="3380423"/>
            <a:ext cx="573309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Hybrid storage solution balances structured user data with flexible agricultural knowledge repositories.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598926" y="4588193"/>
            <a:ext cx="6246733" cy="2764393"/>
          </a:xfrm>
          <a:prstGeom prst="roundRect">
            <a:avLst>
              <a:gd name="adj" fmla="val 3440"/>
            </a:avLst>
          </a:prstGeom>
          <a:solidFill>
            <a:srgbClr val="5CC97B">
              <a:alpha val="95000"/>
            </a:srgbClr>
          </a:solidFill>
          <a:ln w="30480">
            <a:solidFill>
              <a:srgbClr val="48367C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855744" y="4845010"/>
            <a:ext cx="2971562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 Engine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7855744" y="5442823"/>
            <a:ext cx="5733098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OpenAI API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855744" y="6008846"/>
            <a:ext cx="5733098" cy="1086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State-of-the-art language models power natural language understanding and image recognition capabilities.</a:t>
            </a:r>
            <a:endParaRPr lang="en-US" sz="17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8451324-C0A8-09CD-5864-E201C1189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2155" y="7352586"/>
            <a:ext cx="3221238" cy="770296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513" y="994767"/>
            <a:ext cx="7490579" cy="672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Development Roadmap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03513" y="1974413"/>
            <a:ext cx="7709773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AgroBot Universal is continuously evolving to serve farmers better with cutting-edge features and expanded accessibility.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434018" y="2860477"/>
            <a:ext cx="22860" cy="4374356"/>
          </a:xfrm>
          <a:prstGeom prst="roundRect">
            <a:avLst>
              <a:gd name="adj" fmla="val 376489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6641663" y="3079552"/>
            <a:ext cx="614720" cy="22860"/>
          </a:xfrm>
          <a:prstGeom prst="roundRect">
            <a:avLst>
              <a:gd name="adj" fmla="val 376489"/>
            </a:avLst>
          </a:prstGeom>
          <a:solidFill>
            <a:srgbClr val="48367C"/>
          </a:solidFill>
          <a:ln/>
        </p:spPr>
      </p:sp>
      <p:sp>
        <p:nvSpPr>
          <p:cNvPr id="7" name="Shape 4"/>
          <p:cNvSpPr/>
          <p:nvPr/>
        </p:nvSpPr>
        <p:spPr>
          <a:xfrm>
            <a:off x="6203513" y="2860477"/>
            <a:ext cx="461010" cy="461010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272689" y="2889290"/>
            <a:ext cx="322659" cy="403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00" dirty="0"/>
          </a:p>
        </p:txBody>
      </p:sp>
      <p:sp>
        <p:nvSpPr>
          <p:cNvPr id="9" name="Text 6"/>
          <p:cNvSpPr/>
          <p:nvPr/>
        </p:nvSpPr>
        <p:spPr>
          <a:xfrm>
            <a:off x="7458551" y="2930843"/>
            <a:ext cx="2948464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Voice-Based Interaction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7458551" y="3389828"/>
            <a:ext cx="6454735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hands-free operation with speech recognition and audio responses, perfect for farmers working in the field.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641663" y="4674275"/>
            <a:ext cx="614720" cy="22860"/>
          </a:xfrm>
          <a:prstGeom prst="roundRect">
            <a:avLst>
              <a:gd name="adj" fmla="val 376489"/>
            </a:avLst>
          </a:prstGeom>
          <a:solidFill>
            <a:srgbClr val="48367C"/>
          </a:solidFill>
          <a:ln/>
        </p:spPr>
      </p:sp>
      <p:sp>
        <p:nvSpPr>
          <p:cNvPr id="12" name="Shape 9"/>
          <p:cNvSpPr/>
          <p:nvPr/>
        </p:nvSpPr>
        <p:spPr>
          <a:xfrm>
            <a:off x="6203513" y="4455200"/>
            <a:ext cx="461010" cy="461010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72689" y="4484013"/>
            <a:ext cx="322659" cy="403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7458551" y="4525566"/>
            <a:ext cx="3520321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Expanded Language Support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7458551" y="4984552"/>
            <a:ext cx="6454735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support for 20+ additional regional languages and dialects, reaching underserved farming communities globally.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641663" y="6268998"/>
            <a:ext cx="614720" cy="22860"/>
          </a:xfrm>
          <a:prstGeom prst="roundRect">
            <a:avLst>
              <a:gd name="adj" fmla="val 376489"/>
            </a:avLst>
          </a:prstGeom>
          <a:solidFill>
            <a:srgbClr val="48367C"/>
          </a:solidFill>
          <a:ln/>
        </p:spPr>
      </p:sp>
      <p:sp>
        <p:nvSpPr>
          <p:cNvPr id="17" name="Shape 14"/>
          <p:cNvSpPr/>
          <p:nvPr/>
        </p:nvSpPr>
        <p:spPr>
          <a:xfrm>
            <a:off x="6203513" y="6049923"/>
            <a:ext cx="461010" cy="461010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272689" y="6078736"/>
            <a:ext cx="322659" cy="403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00" dirty="0"/>
          </a:p>
        </p:txBody>
      </p:sp>
      <p:sp>
        <p:nvSpPr>
          <p:cNvPr id="19" name="Text 16"/>
          <p:cNvSpPr/>
          <p:nvPr/>
        </p:nvSpPr>
        <p:spPr>
          <a:xfrm>
            <a:off x="7458551" y="6120289"/>
            <a:ext cx="3363278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Native Mobile Applications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7458551" y="6579275"/>
            <a:ext cx="6454735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Launch dedicated iOS and Android apps with offline capabilities, camera integration, and push notifications for timely alerts.</a:t>
            </a:r>
            <a:endParaRPr lang="en-US" sz="16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BFF7468-E62F-ADA5-9A9E-DA5921A27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71730" y="7546005"/>
            <a:ext cx="2858670" cy="68359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75046" y="3763209"/>
            <a:ext cx="12476559" cy="1799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Thank You!</a:t>
            </a:r>
            <a:endParaRPr lang="en-US" sz="3800" dirty="0">
              <a:solidFill>
                <a:schemeClr val="bg1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648891" y="3398163"/>
            <a:ext cx="5884069" cy="3650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8927306" y="1697355"/>
            <a:ext cx="5061704" cy="611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endParaRPr lang="en-US" sz="4800" dirty="0"/>
          </a:p>
        </p:txBody>
      </p:sp>
      <p:sp>
        <p:nvSpPr>
          <p:cNvPr id="13" name="Text 11"/>
          <p:cNvSpPr/>
          <p:nvPr/>
        </p:nvSpPr>
        <p:spPr>
          <a:xfrm>
            <a:off x="10241399" y="6726436"/>
            <a:ext cx="2433518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endParaRPr lang="en-US" sz="19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0C00565-EA1E-0A27-AC1D-B282BEA6B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5361" y="7528559"/>
            <a:ext cx="4820323" cy="576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E48C8C-6C9F-7EDE-90D5-CB031304B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379" y="124698"/>
            <a:ext cx="13064491" cy="798020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1337"/>
            <a:ext cx="838735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Introducing AgroBot Universal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36922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intelligent web-based assistant that breaks down barriers to agricultural knowledge, providing instant support in multiple languages with AI-powered diagnostics.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50181"/>
            <a:ext cx="4196358" cy="3707963"/>
          </a:xfrm>
          <a:prstGeom prst="roundRect">
            <a:avLst>
              <a:gd name="adj" fmla="val 25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224" y="3584615"/>
            <a:ext cx="680442" cy="680442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15390" y="3771662"/>
            <a:ext cx="306110" cy="3061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28224" y="4491871"/>
            <a:ext cx="3727490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Multilingual Chat Interface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1028224" y="5372100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Farmers ask questions in their native language and receive expert guidance instantly, eliminating language barriers.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216962" y="3350181"/>
            <a:ext cx="4196358" cy="3707963"/>
          </a:xfrm>
          <a:prstGeom prst="roundRect">
            <a:avLst>
              <a:gd name="adj" fmla="val 25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1396" y="3584615"/>
            <a:ext cx="680442" cy="680442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38562" y="3771662"/>
            <a:ext cx="306110" cy="30611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451396" y="4491871"/>
            <a:ext cx="316075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Image-Based Diagnosis</a:t>
            </a:r>
            <a:endParaRPr lang="en-US" sz="2300" dirty="0"/>
          </a:p>
        </p:txBody>
      </p:sp>
      <p:sp>
        <p:nvSpPr>
          <p:cNvPr id="13" name="Text 7"/>
          <p:cNvSpPr/>
          <p:nvPr/>
        </p:nvSpPr>
        <p:spPr>
          <a:xfrm>
            <a:off x="5451396" y="5000030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Upload photos of crops for immediate AI analysis, identifying diseases, pests, and nutritional deficiencies with high accuracy.</a:t>
            </a:r>
            <a:endParaRPr lang="en-US" sz="1750" dirty="0"/>
          </a:p>
        </p:txBody>
      </p:sp>
      <p:sp>
        <p:nvSpPr>
          <p:cNvPr id="14" name="Shape 8"/>
          <p:cNvSpPr/>
          <p:nvPr/>
        </p:nvSpPr>
        <p:spPr>
          <a:xfrm>
            <a:off x="9640133" y="3350181"/>
            <a:ext cx="4196358" cy="3707963"/>
          </a:xfrm>
          <a:prstGeom prst="roundRect">
            <a:avLst>
              <a:gd name="adj" fmla="val 25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74568" y="3584615"/>
            <a:ext cx="680442" cy="680442"/>
          </a:xfrm>
          <a:prstGeom prst="rect">
            <a:avLst/>
          </a:prstGeom>
        </p:spPr>
      </p:pic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061734" y="3771662"/>
            <a:ext cx="306110" cy="306110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9874568" y="4491871"/>
            <a:ext cx="326219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AI-Powered Intelligence</a:t>
            </a:r>
            <a:endParaRPr lang="en-US" sz="2300" dirty="0"/>
          </a:p>
        </p:txBody>
      </p:sp>
      <p:sp>
        <p:nvSpPr>
          <p:cNvPr id="18" name="Text 10"/>
          <p:cNvSpPr/>
          <p:nvPr/>
        </p:nvSpPr>
        <p:spPr>
          <a:xfrm>
            <a:off x="9874568" y="5000030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advanced machine learning models to deliver accurate, context-aware agricultural recommendations.</a:t>
            </a:r>
            <a:endParaRPr lang="en-US" sz="17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C147BA0-DAE6-DEA0-44FC-DA4E86993D8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55010" y="7246420"/>
            <a:ext cx="3987004" cy="9534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7474" y="759262"/>
            <a:ext cx="5606415" cy="700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Architecture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47474" y="1780342"/>
            <a:ext cx="7649051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AgroBot Universal employs a scalable three-tier architecture designed for reliability, performance, and easy maintenance.</a:t>
            </a:r>
            <a:endParaRPr lang="en-US" sz="16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474" y="2704028"/>
            <a:ext cx="1067872" cy="158877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28825" y="2917507"/>
            <a:ext cx="280320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 Layer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028825" y="3395901"/>
            <a:ext cx="6367701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Responsive web interface built with HTML, CSS, and JavaScript for seamless user experience across devices.</a:t>
            </a:r>
            <a:endParaRPr lang="en-US" sz="16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474" y="4292798"/>
            <a:ext cx="1067872" cy="158877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028825" y="4506278"/>
            <a:ext cx="280320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Application Layer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028825" y="4984671"/>
            <a:ext cx="6367701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 Flask framework handles business logic, API integration, and request processing with robust error handling.</a:t>
            </a:r>
            <a:endParaRPr lang="en-US" sz="16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474" y="5881568"/>
            <a:ext cx="1067872" cy="158877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028825" y="6095048"/>
            <a:ext cx="280320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Layer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028825" y="6573441"/>
            <a:ext cx="6367701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database and CSV storage manage user data, query history, and agricultural knowledge base efficiently.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2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3970" y="560070"/>
            <a:ext cx="4181713" cy="522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How AgroBot Works</a:t>
            </a:r>
            <a:endParaRPr lang="en-US" sz="325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043970" y="1321713"/>
            <a:ext cx="8028861" cy="509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streamlined workflow ensures farmers get answers quickly, whether they're asking questions or seeking visual diagnostics.</a:t>
            </a:r>
            <a:endParaRPr lang="en-US" sz="1250" dirty="0">
              <a:solidFill>
                <a:schemeClr val="bg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6043970" y="2010489"/>
            <a:ext cx="159306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chemeClr val="bg1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01</a:t>
            </a:r>
            <a:endParaRPr lang="en-US" sz="1250" dirty="0">
              <a:solidFill>
                <a:schemeClr val="bg1"/>
              </a:solidFill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3970" y="2258258"/>
            <a:ext cx="8028861" cy="2286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43970" y="2383631"/>
            <a:ext cx="2090857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Authentication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8" name="Text 4"/>
          <p:cNvSpPr/>
          <p:nvPr/>
        </p:nvSpPr>
        <p:spPr>
          <a:xfrm>
            <a:off x="6043970" y="2740462"/>
            <a:ext cx="8028861" cy="509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Farmer logs into the secure platform using credentials, accessing personalized history and recommendations.</a:t>
            </a:r>
            <a:endParaRPr lang="en-US" sz="1250" dirty="0">
              <a:solidFill>
                <a:schemeClr val="bg1"/>
              </a:solidFill>
            </a:endParaRPr>
          </a:p>
        </p:txBody>
      </p:sp>
      <p:sp>
        <p:nvSpPr>
          <p:cNvPr id="9" name="Text 5"/>
          <p:cNvSpPr/>
          <p:nvPr/>
        </p:nvSpPr>
        <p:spPr>
          <a:xfrm>
            <a:off x="6043970" y="3528774"/>
            <a:ext cx="159306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chemeClr val="bg1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02</a:t>
            </a:r>
            <a:endParaRPr lang="en-US" sz="1250" dirty="0">
              <a:solidFill>
                <a:schemeClr val="bg1"/>
              </a:solidFill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3970" y="3760589"/>
            <a:ext cx="8028861" cy="2286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043970" y="3901916"/>
            <a:ext cx="2090857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Query Submission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2" name="Text 7"/>
          <p:cNvSpPr/>
          <p:nvPr/>
        </p:nvSpPr>
        <p:spPr>
          <a:xfrm>
            <a:off x="6043970" y="4334947"/>
            <a:ext cx="8028861" cy="254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either types a question in their preferred language or uploads an image of the affected crop.</a:t>
            </a:r>
            <a:endParaRPr lang="en-US" sz="1250" dirty="0">
              <a:solidFill>
                <a:schemeClr val="bg1"/>
              </a:solidFill>
            </a:endParaRPr>
          </a:p>
        </p:txBody>
      </p:sp>
      <p:sp>
        <p:nvSpPr>
          <p:cNvPr id="13" name="Text 8"/>
          <p:cNvSpPr/>
          <p:nvPr/>
        </p:nvSpPr>
        <p:spPr>
          <a:xfrm>
            <a:off x="6043970" y="4792266"/>
            <a:ext cx="159306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chemeClr val="bg1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03</a:t>
            </a:r>
            <a:endParaRPr lang="en-US" sz="1250" dirty="0">
              <a:solidFill>
                <a:schemeClr val="bg1"/>
              </a:solidFill>
            </a:endParaRPr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3970" y="5008245"/>
            <a:ext cx="8028861" cy="2286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6043970" y="5165408"/>
            <a:ext cx="2090857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 Processing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6" name="Text 10"/>
          <p:cNvSpPr/>
          <p:nvPr/>
        </p:nvSpPr>
        <p:spPr>
          <a:xfrm>
            <a:off x="6043970" y="5522238"/>
            <a:ext cx="8028861" cy="509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OpenAI models analyze the input, cross-reference agricultural databases, and generate accurate, actionable insights.</a:t>
            </a:r>
            <a:endParaRPr lang="en-US" sz="1250" dirty="0">
              <a:solidFill>
                <a:schemeClr val="bg1"/>
              </a:solidFill>
            </a:endParaRPr>
          </a:p>
        </p:txBody>
      </p:sp>
      <p:sp>
        <p:nvSpPr>
          <p:cNvPr id="17" name="Text 11"/>
          <p:cNvSpPr/>
          <p:nvPr/>
        </p:nvSpPr>
        <p:spPr>
          <a:xfrm>
            <a:off x="6043970" y="6310551"/>
            <a:ext cx="159306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chemeClr val="bg1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04</a:t>
            </a:r>
            <a:endParaRPr lang="en-US" sz="1250" dirty="0">
              <a:solidFill>
                <a:schemeClr val="bg1"/>
              </a:solidFill>
            </a:endParaRPr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3970" y="6510576"/>
            <a:ext cx="8028861" cy="22860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6043970" y="6683693"/>
            <a:ext cx="2090857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Instant Response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0" name="Text 13"/>
          <p:cNvSpPr/>
          <p:nvPr/>
        </p:nvSpPr>
        <p:spPr>
          <a:xfrm>
            <a:off x="6043970" y="7040523"/>
            <a:ext cx="8028861" cy="509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delivers clear, contextualized answers with treatment recommendations, prevention tips, and follow-up guidance.</a:t>
            </a:r>
            <a:endParaRPr lang="en-US" sz="1250" dirty="0">
              <a:solidFill>
                <a:schemeClr val="bg1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3CAF442-25D5-0D4F-B236-E09DBA70A5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29639" y="7350939"/>
            <a:ext cx="3200400" cy="7653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27FD71-C052-FF4D-9B1F-B9487F6E4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9795"/>
            <a:ext cx="14630400" cy="73598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559B00-7980-E01A-9252-DC6C100D7596}"/>
              </a:ext>
            </a:extLst>
          </p:cNvPr>
          <p:cNvSpPr txBox="1"/>
          <p:nvPr/>
        </p:nvSpPr>
        <p:spPr>
          <a:xfrm>
            <a:off x="256478" y="305988"/>
            <a:ext cx="7404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</a:t>
            </a:r>
            <a:r>
              <a:rPr lang="en-US" sz="18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pp.py  Code :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9732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708328-2AF2-70D0-7D74-FB901A849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764" y="1198029"/>
            <a:ext cx="5546035" cy="39160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789A16-F593-2EDC-848E-0427ED6BD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173" y="1198030"/>
            <a:ext cx="6241774" cy="39160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2BD24C-B392-F820-2C8F-B858124AEFDA}"/>
              </a:ext>
            </a:extLst>
          </p:cNvPr>
          <p:cNvSpPr txBox="1"/>
          <p:nvPr/>
        </p:nvSpPr>
        <p:spPr>
          <a:xfrm>
            <a:off x="819627" y="395198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Authentication:</a:t>
            </a:r>
            <a:r>
              <a:rPr lang="en-US" sz="18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17D4E4E-3BFF-8B4F-0AA8-C2117393C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23999" y="7470377"/>
            <a:ext cx="2707572" cy="64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966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97802D-C801-F842-4A86-195253A5D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4161"/>
            <a:ext cx="14624582" cy="7335077"/>
          </a:xfrm>
          <a:prstGeom prst="rect">
            <a:avLst/>
          </a:prstGeom>
        </p:spPr>
      </p:pic>
      <p:sp>
        <p:nvSpPr>
          <p:cNvPr id="4" name="Text 3">
            <a:extLst>
              <a:ext uri="{FF2B5EF4-FFF2-40B4-BE49-F238E27FC236}">
                <a16:creationId xmlns:a16="http://schemas.microsoft.com/office/drawing/2014/main" id="{48340E1C-6FA5-8CC8-B105-A88B0C6AD63A}"/>
              </a:ext>
            </a:extLst>
          </p:cNvPr>
          <p:cNvSpPr/>
          <p:nvPr/>
        </p:nvSpPr>
        <p:spPr>
          <a:xfrm>
            <a:off x="6043970" y="2383631"/>
            <a:ext cx="2090857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ion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9657692-B2C0-B77E-0354-9DDB73425CF9}"/>
              </a:ext>
            </a:extLst>
          </p:cNvPr>
          <p:cNvSpPr/>
          <p:nvPr/>
        </p:nvSpPr>
        <p:spPr>
          <a:xfrm>
            <a:off x="464643" y="339241"/>
            <a:ext cx="2090857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Create Account :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55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EBDEF4-137A-26FE-C016-54D7A33A7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5060"/>
            <a:ext cx="14630400" cy="72341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19C47B-7B98-610A-578B-FBE051292005}"/>
              </a:ext>
            </a:extLst>
          </p:cNvPr>
          <p:cNvSpPr txBox="1"/>
          <p:nvPr/>
        </p:nvSpPr>
        <p:spPr>
          <a:xfrm>
            <a:off x="156117" y="0"/>
            <a:ext cx="7315200" cy="715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8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Petrona Bold" pitchFamily="34" charset="0"/>
                <a:ea typeface="Petrona Bold" pitchFamily="34" charset="-122"/>
              </a:rPr>
              <a:t>User Registration : 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7552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613</Words>
  <Application>Microsoft Office PowerPoint</Application>
  <PresentationFormat>Custom</PresentationFormat>
  <Paragraphs>94</Paragraphs>
  <Slides>23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Petrona Bold</vt:lpstr>
      <vt:lpstr>Inter</vt:lpstr>
      <vt:lpstr>Petrona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Aaru</dc:creator>
  <cp:lastModifiedBy>Jay Kushwaha</cp:lastModifiedBy>
  <cp:revision>5</cp:revision>
  <dcterms:created xsi:type="dcterms:W3CDTF">2025-10-31T12:33:45Z</dcterms:created>
  <dcterms:modified xsi:type="dcterms:W3CDTF">2025-11-19T13:46:25Z</dcterms:modified>
</cp:coreProperties>
</file>